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527" r:id="rId5"/>
    <p:sldId id="545" r:id="rId6"/>
    <p:sldId id="570" r:id="rId7"/>
    <p:sldId id="546" r:id="rId8"/>
    <p:sldId id="416" r:id="rId9"/>
    <p:sldId id="571" r:id="rId10"/>
    <p:sldId id="531" r:id="rId11"/>
    <p:sldId id="550" r:id="rId12"/>
    <p:sldId id="572" r:id="rId13"/>
    <p:sldId id="520" r:id="rId14"/>
    <p:sldId id="567" r:id="rId15"/>
    <p:sldId id="426" r:id="rId16"/>
    <p:sldId id="427" r:id="rId17"/>
    <p:sldId id="555" r:id="rId18"/>
    <p:sldId id="557" r:id="rId19"/>
    <p:sldId id="574" r:id="rId20"/>
    <p:sldId id="575" r:id="rId21"/>
    <p:sldId id="563" r:id="rId22"/>
    <p:sldId id="564" r:id="rId23"/>
    <p:sldId id="565" r:id="rId24"/>
    <p:sldId id="568" r:id="rId25"/>
    <p:sldId id="569" r:id="rId26"/>
    <p:sldId id="576" r:id="rId27"/>
    <p:sldId id="558" r:id="rId28"/>
    <p:sldId id="566" r:id="rId29"/>
    <p:sldId id="3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tif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tiff>
</file>

<file path=ppt/media/image19.jpg>
</file>

<file path=ppt/media/image2.tiff>
</file>

<file path=ppt/media/image20.tiff>
</file>

<file path=ppt/media/image3.tiff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132A90-4C56-4647-BE32-30C5990AF13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565166-C44C-7A45-BA3B-B47F1884F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31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98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65166-C44C-7A45-BA3B-B47F1884FF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48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65166-C44C-7A45-BA3B-B47F1884FF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4F87-4F40-F44F-9C1F-350F995F7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04330-C43D-3646-95E1-43214EB2B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254E0-9479-1B47-87EE-8D4E8961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BBED-34D0-9A41-BD1B-90BA0F7A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D0814-EA30-3441-AF6D-4CACC240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9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6685-C8AB-384F-8333-D0326B92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0FB2C-0351-4A4E-A042-FD4B2A49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A5AA2-18A2-5F4F-9438-A1BF7507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23133-7D39-5743-9DD5-0B21DAB2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FEFE3-92D5-2A48-83D7-5D50BDF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7D2A5-B1CF-6B41-8572-13BB35570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6AF3F-3464-A246-923C-1A9346B24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FA0CC-BA59-A94B-A031-0538B9A9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E64F4-998B-8C43-B762-5D9DFAD34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3E4AE-762F-6A46-B610-16FB4556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8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217D-827E-2047-A40B-D8F418B8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6D8F3-34CA-3346-8E82-9039BDE15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EB814-5079-FF49-8515-D33F1E6AB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DB2AA-0978-9C40-AE4F-CD3969F7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4188A-C034-F14E-A00A-9F870D4FD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3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8CC6-9A40-D74F-93B8-33EAA593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656A-2D6F-AE46-8857-33A15AE99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19001-E956-BD4A-ADD4-4B59FBD9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5667C-1193-7C4A-AE20-8FA7EAE0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144F0-D0A8-BF40-AAE1-6E38D70C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1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230C-A739-6C4F-9FC5-C3FC3466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C557-C6CB-074A-B904-E7DB692D1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EF2ED-3427-A849-B3B3-9FC665EFC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F06A-4E19-4441-8EF5-2789D3DB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2AB46-92DB-914E-8645-053C30F59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1EE9D-699C-EF44-B342-B3A31D45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5290-5189-8144-9A85-30276D666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87A51-A98A-B541-B0BF-8CCAF2637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D790F-9358-D54A-B861-6F5E979A0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77A2A5-3DFC-7745-8EC4-92E4B25BF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BB42F-09E5-5849-993F-92073E94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AC027-305E-C443-A3FF-53763B22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92FD-65C9-C147-B1F8-14D04C47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5D64C-8B85-2140-BD97-F98DB65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5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EB9A4-729B-7A4F-BDCF-0E618B57C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126B-DACB-8641-8CFA-7CA86422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AD5DE-C847-AF4F-BE53-787226C2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523E1-4E26-9F4D-BB7F-681A78A6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7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24ED5-18A5-334E-A5C2-D1118CDB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F1A335-3122-A54D-A415-4B76F677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51D8A-0BB3-044F-912A-79C8A42D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9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202B-FA4F-594A-B39E-B856427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AA5A6-5235-C047-A842-F3EF086F1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0452A-A5B5-CB4C-9001-052E72613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BA5DD-4591-7644-A35A-E5CF04CD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1D97B-EA3C-7F40-9D60-9309D5F6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49EE6-4917-0F41-9FCE-9288554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2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3321-DFF6-C548-B567-743E6D3FF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02651-2450-3540-A26A-C3D4113ADF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8C77A-0E1D-924E-BD07-A44DBD65E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366D-8E96-884A-9134-75323F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C19DF-ED49-6248-888F-3450C6414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29245-9D23-454E-8CF9-069E7216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E030C-D022-1F49-BC92-FE922307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123D-156D-6E40-9566-5D7CFDA76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8150-9FC6-F246-AAA0-FF488980B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DEBF2-0F78-2444-A462-85B44F822121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69CF0-527E-6247-9FE5-6F54A48C4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57A14-E8A0-404C-AB09-6F2D00AE0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2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A64556-A96C-6B4C-9CF7-4819E385BE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7EC97-5665-D445-82AE-2292FAF6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3015"/>
            <a:ext cx="9144000" cy="2076948"/>
          </a:xfrm>
          <a:solidFill>
            <a:schemeClr val="bg1"/>
          </a:solidFill>
          <a:ln w="76200">
            <a:solidFill>
              <a:srgbClr val="7030A0"/>
            </a:solidFill>
          </a:ln>
        </p:spPr>
        <p:txBody>
          <a:bodyPr>
            <a:noAutofit/>
          </a:bodyPr>
          <a:lstStyle/>
          <a:p>
            <a:r>
              <a:rPr lang="en-US" sz="4400" b="1" dirty="0"/>
              <a:t>How does optimal photosynthetic acclimation affect future carbon and nutrient cycling?</a:t>
            </a:r>
            <a:r>
              <a:rPr lang="en-US" sz="4400" dirty="0">
                <a:effectLst/>
              </a:rPr>
              <a:t> 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05C31-108D-C743-BF68-46E5746F6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0591" y="4053384"/>
            <a:ext cx="7510818" cy="2101756"/>
          </a:xfrm>
          <a:solidFill>
            <a:schemeClr val="bg1"/>
          </a:solidFill>
          <a:ln w="76200">
            <a:solidFill>
              <a:srgbClr val="7030A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Nick Smith</a:t>
            </a:r>
            <a:r>
              <a:rPr lang="en-US" baseline="30000" dirty="0"/>
              <a:t>1</a:t>
            </a:r>
            <a:r>
              <a:rPr lang="en-US" dirty="0"/>
              <a:t>, Trevor Keenan</a:t>
            </a:r>
            <a:r>
              <a:rPr lang="en-US" baseline="30000" dirty="0"/>
              <a:t>2,3</a:t>
            </a:r>
            <a:r>
              <a:rPr lang="en-US" dirty="0"/>
              <a:t>, Qing Zhu</a:t>
            </a:r>
            <a:r>
              <a:rPr lang="en-US" baseline="30000" dirty="0"/>
              <a:t>3</a:t>
            </a:r>
            <a:r>
              <a:rPr lang="en-US" dirty="0"/>
              <a:t>, &amp; Bill Riley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baseline="30000" dirty="0"/>
              <a:t>1</a:t>
            </a:r>
            <a:r>
              <a:rPr lang="en-US" dirty="0"/>
              <a:t>Texas Tech University</a:t>
            </a:r>
          </a:p>
          <a:p>
            <a:r>
              <a:rPr lang="en-US" baseline="30000" dirty="0"/>
              <a:t>2</a:t>
            </a:r>
            <a:r>
              <a:rPr lang="en-US" dirty="0"/>
              <a:t>University of California Berkeley</a:t>
            </a:r>
          </a:p>
          <a:p>
            <a:r>
              <a:rPr lang="en-US" baseline="30000" dirty="0"/>
              <a:t>3</a:t>
            </a:r>
            <a:r>
              <a:rPr lang="en-US" dirty="0"/>
              <a:t>Lawrence Berkeley National Laboratory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23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9298" y="326389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73C0D0-3246-974E-A73A-B59D8A91CE09}"/>
              </a:ext>
            </a:extLst>
          </p:cNvPr>
          <p:cNvSpPr txBox="1"/>
          <p:nvPr/>
        </p:nvSpPr>
        <p:spPr>
          <a:xfrm>
            <a:off x="8739382" y="2421550"/>
            <a:ext cx="30831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Optimal </a:t>
            </a:r>
            <a:r>
              <a:rPr lang="en-US" sz="3600" i="1" dirty="0" err="1">
                <a:solidFill>
                  <a:srgbClr val="FF0000"/>
                </a:solidFill>
              </a:rPr>
              <a:t>V</a:t>
            </a:r>
            <a:r>
              <a:rPr lang="en-US" sz="3600" baseline="-25000" dirty="0" err="1">
                <a:solidFill>
                  <a:srgbClr val="FF0000"/>
                </a:solidFill>
              </a:rPr>
              <a:t>cmax</a:t>
            </a:r>
            <a:r>
              <a:rPr lang="en-US" sz="3600" dirty="0">
                <a:solidFill>
                  <a:srgbClr val="FF0000"/>
                </a:solidFill>
              </a:rPr>
              <a:t> is similar to observed values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5DF5B2-B806-2E4E-85A0-F87CFA35F10F}"/>
              </a:ext>
            </a:extLst>
          </p:cNvPr>
          <p:cNvSpPr/>
          <p:nvPr/>
        </p:nvSpPr>
        <p:spPr>
          <a:xfrm>
            <a:off x="2784143" y="3466531"/>
            <a:ext cx="218364" cy="54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4C0614-B525-2F45-A248-C021B0992DB6}"/>
              </a:ext>
            </a:extLst>
          </p:cNvPr>
          <p:cNvSpPr/>
          <p:nvPr/>
        </p:nvSpPr>
        <p:spPr>
          <a:xfrm>
            <a:off x="5486401" y="6155141"/>
            <a:ext cx="343475" cy="1524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03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862CB7-2C8B-6A4E-B8FC-488C1431C71F}"/>
              </a:ext>
            </a:extLst>
          </p:cNvPr>
          <p:cNvSpPr txBox="1"/>
          <p:nvPr/>
        </p:nvSpPr>
        <p:spPr>
          <a:xfrm>
            <a:off x="3134027" y="3969193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1D2FE3-13B0-FC47-97A4-E201EE4F328A}"/>
              </a:ext>
            </a:extLst>
          </p:cNvPr>
          <p:cNvSpPr txBox="1"/>
          <p:nvPr/>
        </p:nvSpPr>
        <p:spPr>
          <a:xfrm>
            <a:off x="6496180" y="396919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917592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photosynthesis scheme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7338919" y="1922000"/>
            <a:ext cx="4084964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Climate Change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81401" y="2752997"/>
            <a:ext cx="0" cy="110847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1E96377-95B5-404D-976C-F78A5C11C4BF}"/>
              </a:ext>
            </a:extLst>
          </p:cNvPr>
          <p:cNvSpPr txBox="1"/>
          <p:nvPr/>
        </p:nvSpPr>
        <p:spPr>
          <a:xfrm>
            <a:off x="6496180" y="38768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A613FA-00AA-134F-BCFE-385057B582D9}"/>
              </a:ext>
            </a:extLst>
          </p:cNvPr>
          <p:cNvSpPr txBox="1"/>
          <p:nvPr/>
        </p:nvSpPr>
        <p:spPr>
          <a:xfrm>
            <a:off x="8924484" y="2922514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266727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40494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3293231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43" y="3470655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5059777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</p:spTree>
    <p:extLst>
      <p:ext uri="{BB962C8B-B14F-4D97-AF65-F5344CB8AC3E}">
        <p14:creationId xmlns:p14="http://schemas.microsoft.com/office/powerpoint/2010/main" val="435702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A8EC4-116C-A649-9E01-31A49F8D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 fixed phenology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9791-AE2F-184E-A312-8EADECF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canopy model with fixed LAI</a:t>
            </a:r>
          </a:p>
          <a:p>
            <a:r>
              <a:rPr lang="en-US" dirty="0"/>
              <a:t>No nitrogen model</a:t>
            </a:r>
          </a:p>
          <a:p>
            <a:r>
              <a:rPr lang="en-US" dirty="0"/>
              <a:t>Optimal photosynthetic coordination determines leaf nutrient demand</a:t>
            </a:r>
          </a:p>
          <a:p>
            <a:r>
              <a:rPr lang="en-US" dirty="0"/>
              <a:t>Leaf nitrogen back calculated from photosynthesis</a:t>
            </a:r>
          </a:p>
          <a:p>
            <a:r>
              <a:rPr lang="en-US" dirty="0"/>
              <a:t>Simulations to 2100 (RCP 8.5)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3EF1A-16EE-044D-B5D4-DA05B426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86" y="5461000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27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F31092A-B799-634A-BFF6-63FC2190691F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0B93AA-9540-2549-AA31-8885301C22F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BB2387-7B38-6943-ADE8-B2E5A70E2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</p:spTree>
    <p:extLst>
      <p:ext uri="{BB962C8B-B14F-4D97-AF65-F5344CB8AC3E}">
        <p14:creationId xmlns:p14="http://schemas.microsoft.com/office/powerpoint/2010/main" val="4239437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 </a:t>
            </a:r>
            <a:br>
              <a:rPr lang="en-US" dirty="0"/>
            </a:br>
            <a:r>
              <a:rPr lang="en-US" dirty="0">
                <a:solidFill>
                  <a:srgbClr val="7030A0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</p:spTree>
    <p:extLst>
      <p:ext uri="{BB962C8B-B14F-4D97-AF65-F5344CB8AC3E}">
        <p14:creationId xmlns:p14="http://schemas.microsoft.com/office/powerpoint/2010/main" val="3201561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 </a:t>
            </a:r>
            <a:br>
              <a:rPr lang="en-US" dirty="0"/>
            </a:br>
            <a:r>
              <a:rPr lang="en-US" dirty="0">
                <a:solidFill>
                  <a:srgbClr val="7030A0"/>
                </a:solidFill>
              </a:rPr>
              <a:t>(at lower nutrient use)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E3A9A4C-55CF-E14C-A1FD-272A03DA8D2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DF5217-A703-7B45-B650-3F7EEFA5834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4538A7F-7374-C940-B34F-93D34D6D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ADDD8-61C9-834F-B584-C4E045602D58}"/>
              </a:ext>
            </a:extLst>
          </p:cNvPr>
          <p:cNvSpPr txBox="1"/>
          <p:nvPr/>
        </p:nvSpPr>
        <p:spPr>
          <a:xfrm>
            <a:off x="838200" y="2285601"/>
            <a:ext cx="2635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Base ELM shows &lt;5% change in leaf N</a:t>
            </a:r>
          </a:p>
        </p:txBody>
      </p:sp>
    </p:spTree>
    <p:extLst>
      <p:ext uri="{BB962C8B-B14F-4D97-AF65-F5344CB8AC3E}">
        <p14:creationId xmlns:p14="http://schemas.microsoft.com/office/powerpoint/2010/main" val="2213999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EAE62-5D7B-9141-ADC9-2AB2A7625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60665-FD7D-064C-935E-C89CB50D1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97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scheme might increase 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7338919" y="1922000"/>
            <a:ext cx="4084964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Climate Change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81401" y="2752997"/>
            <a:ext cx="0" cy="110847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1E96377-95B5-404D-976C-F78A5C11C4BF}"/>
              </a:ext>
            </a:extLst>
          </p:cNvPr>
          <p:cNvSpPr txBox="1"/>
          <p:nvPr/>
        </p:nvSpPr>
        <p:spPr>
          <a:xfrm>
            <a:off x="6496180" y="38768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A613FA-00AA-134F-BCFE-385057B582D9}"/>
              </a:ext>
            </a:extLst>
          </p:cNvPr>
          <p:cNvSpPr txBox="1"/>
          <p:nvPr/>
        </p:nvSpPr>
        <p:spPr>
          <a:xfrm>
            <a:off x="8924484" y="2922514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98F7D9-3051-5645-94C9-72C25A6B06F8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5150027" y="3143781"/>
            <a:ext cx="16102" cy="108702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9441BC6-B72C-E74B-A12F-AC344070341B}"/>
              </a:ext>
            </a:extLst>
          </p:cNvPr>
          <p:cNvSpPr txBox="1"/>
          <p:nvPr/>
        </p:nvSpPr>
        <p:spPr>
          <a:xfrm>
            <a:off x="4635272" y="3306420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1001A-DEC0-AC4B-B507-9B848A71B373}"/>
              </a:ext>
            </a:extLst>
          </p:cNvPr>
          <p:cNvSpPr txBox="1"/>
          <p:nvPr/>
        </p:nvSpPr>
        <p:spPr>
          <a:xfrm>
            <a:off x="3944220" y="1581816"/>
            <a:ext cx="2427716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</a:t>
            </a:r>
          </a:p>
          <a:p>
            <a:r>
              <a:rPr lang="en-US" sz="4800" dirty="0"/>
              <a:t>N uptake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4C9BC1-C345-5543-996E-438B3E9FE482}"/>
              </a:ext>
            </a:extLst>
          </p:cNvPr>
          <p:cNvCxnSpPr>
            <a:cxnSpLocks/>
            <a:stCxn id="19" idx="1"/>
            <a:endCxn id="24" idx="3"/>
          </p:cNvCxnSpPr>
          <p:nvPr/>
        </p:nvCxnSpPr>
        <p:spPr>
          <a:xfrm flipH="1">
            <a:off x="2733609" y="2366646"/>
            <a:ext cx="1210611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43E6C3C-71F4-B847-B8B0-F8A6649D6FDB}"/>
              </a:ext>
            </a:extLst>
          </p:cNvPr>
          <p:cNvSpPr txBox="1"/>
          <p:nvPr/>
        </p:nvSpPr>
        <p:spPr>
          <a:xfrm>
            <a:off x="3160019" y="2153073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0AC020-0EB8-604E-91AC-3625E3264263}"/>
              </a:ext>
            </a:extLst>
          </p:cNvPr>
          <p:cNvSpPr txBox="1"/>
          <p:nvPr/>
        </p:nvSpPr>
        <p:spPr>
          <a:xfrm>
            <a:off x="1122270" y="1951147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</p:spTree>
    <p:extLst>
      <p:ext uri="{BB962C8B-B14F-4D97-AF65-F5344CB8AC3E}">
        <p14:creationId xmlns:p14="http://schemas.microsoft.com/office/powerpoint/2010/main" val="2301579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 and N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763BFD-9A43-5243-9929-FAA83BF670FA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8B2A65-C655-E049-BD7F-70016EA6E425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AE3799-FFBB-834E-912F-9EAF7AE337C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FEBEEA-F793-EB4E-99A3-212941E7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5481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40494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 out into the future!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807368-587D-D34F-A994-907F2E8C440D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F13F8-6C7C-3146-8EA6-5F016E86471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AF9BD03-72C0-F64E-A72A-829B1A4A0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65" y="3293231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843" y="3470655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5059777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</p:spTree>
    <p:extLst>
      <p:ext uri="{BB962C8B-B14F-4D97-AF65-F5344CB8AC3E}">
        <p14:creationId xmlns:p14="http://schemas.microsoft.com/office/powerpoint/2010/main" val="2612816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A8EC4-116C-A649-9E01-31A49F8D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 biogeochemistry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9791-AE2F-184E-A312-8EADECF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Optimal photosynthetic coordination determines leaf nutrient demand</a:t>
            </a:r>
          </a:p>
          <a:p>
            <a:r>
              <a:rPr lang="en-US" dirty="0"/>
              <a:t>Using available nutrients, plants try to meet this demand</a:t>
            </a:r>
          </a:p>
          <a:p>
            <a:pPr lvl="1"/>
            <a:r>
              <a:rPr lang="en-US" dirty="0"/>
              <a:t>If demand cannot be met, leaves are purged</a:t>
            </a:r>
          </a:p>
          <a:p>
            <a:pPr lvl="1"/>
            <a:r>
              <a:rPr lang="en-US" dirty="0"/>
              <a:t>If demand is met, any excess nutrients are used to build new tissue using ELM’s dynamic allocation scheme</a:t>
            </a:r>
          </a:p>
          <a:p>
            <a:r>
              <a:rPr lang="en-US" dirty="0"/>
              <a:t>Allocation, but not photosynthetic nutrient demand, varies by PFT</a:t>
            </a:r>
          </a:p>
          <a:p>
            <a:r>
              <a:rPr lang="en-US" dirty="0"/>
              <a:t>Simulations done with and without calculated nutrient savings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3EF1A-16EE-044D-B5D4-DA05B426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86" y="5461000"/>
            <a:ext cx="68834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142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ECDB-7E12-B147-AD01-89DD9A74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does not impact leaf photosynthesis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424C2A-2498-2442-AB93-D7EA7F591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32295"/>
            <a:ext cx="4543567" cy="45435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E5A284-99A5-9F40-A52D-35BEBA6373D1}"/>
              </a:ext>
            </a:extLst>
          </p:cNvPr>
          <p:cNvSpPr txBox="1"/>
          <p:nvPr/>
        </p:nvSpPr>
        <p:spPr>
          <a:xfrm>
            <a:off x="5381767" y="2647665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A8436F-8011-574C-A891-8A952F79F348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</p:spTree>
    <p:extLst>
      <p:ext uri="{BB962C8B-B14F-4D97-AF65-F5344CB8AC3E}">
        <p14:creationId xmlns:p14="http://schemas.microsoft.com/office/powerpoint/2010/main" val="1019695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is used to build new tissues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189FA-56A7-1A43-9AF5-E4E323DD2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6886"/>
            <a:ext cx="4543567" cy="4543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</p:spTree>
    <p:extLst>
      <p:ext uri="{BB962C8B-B14F-4D97-AF65-F5344CB8AC3E}">
        <p14:creationId xmlns:p14="http://schemas.microsoft.com/office/powerpoint/2010/main" val="3024839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F89529-E005-D942-8704-5D55AAAD9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99" y="1895404"/>
            <a:ext cx="4544568" cy="4544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increases 2100 GPP by 2.5%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</p:spTree>
    <p:extLst>
      <p:ext uri="{BB962C8B-B14F-4D97-AF65-F5344CB8AC3E}">
        <p14:creationId xmlns:p14="http://schemas.microsoft.com/office/powerpoint/2010/main" val="2657153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increases 2100 ecosystem C by 3.4%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F22A9F-5B81-2440-A482-47CEC41C8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1629"/>
            <a:ext cx="4544568" cy="454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61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F9CAC-A60E-AD4E-AAF0-224179E20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all mean?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13158-1B84-8047-83E2-C1BB9F0462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406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progressive nutrient limitation may be overestimated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838199" y="2053210"/>
            <a:ext cx="6886433" cy="4178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570614" y="3980270"/>
            <a:ext cx="3783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7570614" y="3328560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C5AE9-36B0-0048-8DE7-14A45C2543F7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5DAD13-14EF-AF41-ACD0-1656D15C9B5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06F0CD2-5305-E44F-A23C-4C70736DD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882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CD7B9-4AF5-5547-8B6B-45650CD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ACE95-6DB1-1F41-8896-3726BAEC0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Photosynthetic N demand is reduced under future elevated CO</a:t>
            </a:r>
            <a:r>
              <a:rPr lang="en-US" sz="3200" baseline="-25000" dirty="0"/>
              <a:t>2</a:t>
            </a:r>
            <a:r>
              <a:rPr lang="en-US" sz="3200" dirty="0"/>
              <a:t> and temperature</a:t>
            </a:r>
          </a:p>
          <a:p>
            <a:pPr lvl="1"/>
            <a:r>
              <a:rPr lang="en-US" sz="2800" dirty="0"/>
              <a:t>Least cost optimality theory can predict this</a:t>
            </a:r>
          </a:p>
          <a:p>
            <a:r>
              <a:rPr lang="en-US" sz="3200" dirty="0"/>
              <a:t>The theory can (and should) be incorporated into ESMs</a:t>
            </a:r>
          </a:p>
          <a:p>
            <a:pPr lvl="1"/>
            <a:r>
              <a:rPr lang="en-US" sz="2800" dirty="0"/>
              <a:t>No added parameters</a:t>
            </a:r>
          </a:p>
          <a:p>
            <a:r>
              <a:rPr lang="en-US" sz="3200" dirty="0"/>
              <a:t>Progressive nitrogen limitation will not be as strong as current models predict</a:t>
            </a:r>
          </a:p>
        </p:txBody>
      </p:sp>
    </p:spTree>
    <p:extLst>
      <p:ext uri="{BB962C8B-B14F-4D97-AF65-F5344CB8AC3E}">
        <p14:creationId xmlns:p14="http://schemas.microsoft.com/office/powerpoint/2010/main" val="1655434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8235781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</a:t>
            </a:r>
            <a:r>
              <a:rPr lang="en-US" sz="2800"/>
              <a:t>seminar/agu_</a:t>
            </a:r>
            <a:r>
              <a:rPr lang="en-US" sz="2800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675542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 and N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857D2B-DF51-694E-8E66-8AD7EBED97A7}"/>
              </a:ext>
            </a:extLst>
          </p:cNvPr>
          <p:cNvSpPr/>
          <p:nvPr/>
        </p:nvSpPr>
        <p:spPr>
          <a:xfrm>
            <a:off x="4326340" y="1690688"/>
            <a:ext cx="2306472" cy="2799425"/>
          </a:xfrm>
          <a:prstGeom prst="rect">
            <a:avLst/>
          </a:prstGeom>
          <a:noFill/>
          <a:ln w="2540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3B8B2-D6EF-5746-868C-806DFA386A19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ADDDD4-54A8-1C41-BCCB-D1B0E415CC33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52A75B5-9CB4-4646-BC35-375EC41D49C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38A5641-A861-C44D-926C-6419F6B0E4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222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simulate photosynthetic capacity from soil 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13E846-54ED-4C4C-A43C-817B3CFFCE20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2F26B87-1974-D14E-8F0B-C65291CE614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F3418F8-E33D-8C40-B6E1-8E16EB352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69162A6-9B2B-F74E-895D-8BF89A9D45D7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1EB169-8429-1C4A-981F-6D260F8EB91D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BB64DB-50FD-8947-8FA7-11CCD86E64C6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2045A50-5908-434E-8928-691B25211918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DC4C8B-A2AB-9C4C-A119-D432D6FF6284}"/>
              </a:ext>
            </a:extLst>
          </p:cNvPr>
          <p:cNvCxnSpPr>
            <a:cxnSpLocks/>
            <a:stCxn id="15" idx="3"/>
            <a:endCxn id="19" idx="1"/>
          </p:cNvCxnSpPr>
          <p:nvPr/>
        </p:nvCxnSpPr>
        <p:spPr>
          <a:xfrm flipV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A77FAC7-3FD5-EB43-AB7E-09A0CC4052DF}"/>
              </a:ext>
            </a:extLst>
          </p:cNvPr>
          <p:cNvSpPr txBox="1"/>
          <p:nvPr/>
        </p:nvSpPr>
        <p:spPr>
          <a:xfrm>
            <a:off x="3134027" y="3969193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15BA6-AA7D-BB48-A4C5-FF313141F8FA}"/>
              </a:ext>
            </a:extLst>
          </p:cNvPr>
          <p:cNvSpPr txBox="1"/>
          <p:nvPr/>
        </p:nvSpPr>
        <p:spPr>
          <a:xfrm>
            <a:off x="6496180" y="396919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8061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Elevated CO</a:t>
            </a:r>
            <a:r>
              <a:rPr lang="en-US" baseline="-25000" dirty="0"/>
              <a:t>2</a:t>
            </a:r>
            <a:r>
              <a:rPr lang="en-US" dirty="0"/>
              <a:t> reduces photosynthetic capacity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35EE63-985B-F946-9B28-E55373F9333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DBFF448-04E6-424B-A7D0-05CEEB8A698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88CCC38-E120-8B46-97EB-B08357E3C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0057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This may be due to N limitation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35EE63-985B-F946-9B28-E55373F9333A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DBFF448-04E6-424B-A7D0-05CEEB8A698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88CCC38-E120-8B46-97EB-B08357E3C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284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is another explanation for this effect: </a:t>
            </a:r>
            <a:r>
              <a:rPr lang="en-US" dirty="0">
                <a:solidFill>
                  <a:srgbClr val="7030A0"/>
                </a:solidFill>
              </a:rPr>
              <a:t>photosynthetic optimality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05E6F-6DDC-004F-98F0-50EF89CB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" t="12807" r="7285" b="17897"/>
          <a:stretch/>
        </p:blipFill>
        <p:spPr>
          <a:xfrm>
            <a:off x="3311856" y="2169994"/>
            <a:ext cx="5568287" cy="44355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E6F65-7734-A745-89E5-8B57EBC6FA5D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04E1AA-96BA-4146-BC60-26720C95EC1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E177527-FE64-E541-96FA-F56816C46E1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A6406CD-B4FE-9047-A893-9B362A2E5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15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4D7D-296E-504A-9E08-6C58B1D8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Biochemistry optimization: </a:t>
            </a:r>
            <a:r>
              <a:rPr lang="en-US" dirty="0">
                <a:solidFill>
                  <a:srgbClr val="7030A0"/>
                </a:solidFill>
              </a:rPr>
              <a:t>Coordination hypothesis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8A007C4-A122-794C-B75C-BDF98B54C898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CABE87-59FE-F948-B175-60D0DB78048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F3EEF84-E533-7942-A016-286A82FB0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E331929-7092-0D44-A5DD-0B3654A9159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171" y="2441750"/>
            <a:ext cx="4194738" cy="3750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85B2DB-D564-9C45-9909-9712E8154E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073668"/>
            <a:ext cx="1699146" cy="1699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F37B2-0740-B84B-8E1B-83A175DB99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2536" y="2060020"/>
            <a:ext cx="1712794" cy="17127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910AF9-10A3-9749-BE99-6535A44D5CE2}"/>
              </a:ext>
            </a:extLst>
          </p:cNvPr>
          <p:cNvSpPr txBox="1"/>
          <p:nvPr/>
        </p:nvSpPr>
        <p:spPr>
          <a:xfrm>
            <a:off x="7294326" y="2441750"/>
            <a:ext cx="37467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Optimal setup = equal limitation by all factors</a:t>
            </a:r>
          </a:p>
        </p:txBody>
      </p:sp>
    </p:spTree>
    <p:extLst>
      <p:ext uri="{BB962C8B-B14F-4D97-AF65-F5344CB8AC3E}">
        <p14:creationId xmlns:p14="http://schemas.microsoft.com/office/powerpoint/2010/main" val="376193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51BA-B7CE-1548-BFA3-54CB91423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Optimally, demand for photosynthetic proteins will decrease with warming and elevated CO</a:t>
            </a:r>
            <a:r>
              <a:rPr lang="en-US" baseline="-25000" dirty="0"/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99BD4-0F78-0740-BDB2-A6EB17345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018" y="1690688"/>
            <a:ext cx="4544136" cy="4811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89844-44B3-DA44-9CC6-FEF13DB64672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58C727-07E5-974B-B71F-42899AA7EA86}"/>
              </a:ext>
            </a:extLst>
          </p:cNvPr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B4BED6-C17E-C04F-B24D-6E086092469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676977-4B39-3B45-BF0F-83F54B16A7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E3F013E-6C36-D841-9ED2-B92A6B0E7053}"/>
              </a:ext>
            </a:extLst>
          </p:cNvPr>
          <p:cNvSpPr txBox="1"/>
          <p:nvPr/>
        </p:nvSpPr>
        <p:spPr>
          <a:xfrm>
            <a:off x="7110485" y="2251881"/>
            <a:ext cx="42433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Reason 1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more CO</a:t>
            </a:r>
            <a:r>
              <a:rPr lang="en-US" sz="2800" baseline="-25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less need for enzymes to maximize light use</a:t>
            </a:r>
          </a:p>
          <a:p>
            <a:endParaRPr lang="en-US" sz="28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u="sng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Reason 2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warming increases enzymatic rate = less enzymes needed</a:t>
            </a:r>
          </a:p>
        </p:txBody>
      </p:sp>
    </p:spTree>
    <p:extLst>
      <p:ext uri="{BB962C8B-B14F-4D97-AF65-F5344CB8AC3E}">
        <p14:creationId xmlns:p14="http://schemas.microsoft.com/office/powerpoint/2010/main" val="1628161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887</Words>
  <Application>Microsoft Macintosh PowerPoint</Application>
  <PresentationFormat>Widescreen</PresentationFormat>
  <Paragraphs>138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How does optimal photosynthetic acclimation affect future carbon and nutrient cycling? </vt:lpstr>
      <vt:lpstr>Photosynthesis connects C and N cycles</vt:lpstr>
      <vt:lpstr>Photosynthesis connects C and N cycles</vt:lpstr>
      <vt:lpstr>Models simulate photosynthetic capacity from soil N</vt:lpstr>
      <vt:lpstr>Elevated CO2 reduces photosynthetic capacity</vt:lpstr>
      <vt:lpstr>This may be due to N limitation</vt:lpstr>
      <vt:lpstr>There is another explanation for this effect: photosynthetic optimality</vt:lpstr>
      <vt:lpstr>Biochemistry optimization: Coordination hypothesis</vt:lpstr>
      <vt:lpstr>Optimally, demand for photosynthetic proteins will decrease with warming and elevated CO2</vt:lpstr>
      <vt:lpstr>PowerPoint Presentation</vt:lpstr>
      <vt:lpstr>Current photosynthesis scheme</vt:lpstr>
      <vt:lpstr>New photosynthesis scheme</vt:lpstr>
      <vt:lpstr>Let’s run a model out into the future!</vt:lpstr>
      <vt:lpstr>ELM fixed phenology runs</vt:lpstr>
      <vt:lpstr>Optimal photosynthesis increases in future</vt:lpstr>
      <vt:lpstr>Optimal photosynthesis increases in future  (at lower nutrient use)</vt:lpstr>
      <vt:lpstr>Optimal photosynthesis increases in future  (at lower nutrient use)</vt:lpstr>
      <vt:lpstr>What does this mean for the ecosystem?</vt:lpstr>
      <vt:lpstr>New scheme might increase soil N</vt:lpstr>
      <vt:lpstr>Let’s run a model out into the future!</vt:lpstr>
      <vt:lpstr>ELM biogeochemistry runs</vt:lpstr>
      <vt:lpstr>Nutrient savings does not impact leaf photosynthesis</vt:lpstr>
      <vt:lpstr>Nutrient savings is used to build new tissues</vt:lpstr>
      <vt:lpstr>This increases 2100 GPP by 2.5%</vt:lpstr>
      <vt:lpstr>This increases 2100 ecosystem C by 3.4%</vt:lpstr>
      <vt:lpstr>What does this all mean?</vt:lpstr>
      <vt:lpstr>Future progressive nutrient limitation may be overestimated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45</cp:revision>
  <dcterms:created xsi:type="dcterms:W3CDTF">2020-11-12T18:53:21Z</dcterms:created>
  <dcterms:modified xsi:type="dcterms:W3CDTF">2020-11-19T19:58:01Z</dcterms:modified>
</cp:coreProperties>
</file>

<file path=docProps/thumbnail.jpeg>
</file>